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Int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RjwvDsFE5VPU/Ibng/W8M+MBo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19" Type="http://customschemas.google.com/relationships/presentationmetadata" Target="metadata"/><Relationship Id="rId18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77eb3b42f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877eb3b4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77eb3b42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877eb3b4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77eb3b42f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877eb3b4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1203f462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01203f46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1203f462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01203f46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>
            <p:ph type="title"/>
          </p:nvPr>
        </p:nvSpPr>
        <p:spPr>
          <a:xfrm>
            <a:off x="1229244" y="657226"/>
            <a:ext cx="9733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>
            <a:off x="1229244" y="3602038"/>
            <a:ext cx="9733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6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" type="body"/>
          </p:nvPr>
        </p:nvSpPr>
        <p:spPr>
          <a:xfrm>
            <a:off x="913795" y="2088319"/>
            <a:ext cx="51060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2" type="body"/>
          </p:nvPr>
        </p:nvSpPr>
        <p:spPr>
          <a:xfrm>
            <a:off x="6173403" y="2088319"/>
            <a:ext cx="50943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" type="body"/>
          </p:nvPr>
        </p:nvSpPr>
        <p:spPr>
          <a:xfrm>
            <a:off x="1141804" y="2088320"/>
            <a:ext cx="4879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8"/>
          <p:cNvSpPr txBox="1"/>
          <p:nvPr>
            <p:ph idx="2" type="body"/>
          </p:nvPr>
        </p:nvSpPr>
        <p:spPr>
          <a:xfrm>
            <a:off x="913795" y="2912232"/>
            <a:ext cx="51072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3" type="body"/>
          </p:nvPr>
        </p:nvSpPr>
        <p:spPr>
          <a:xfrm>
            <a:off x="6402003" y="2088320"/>
            <a:ext cx="4865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38"/>
          <p:cNvSpPr txBox="1"/>
          <p:nvPr>
            <p:ph idx="4" type="body"/>
          </p:nvPr>
        </p:nvSpPr>
        <p:spPr>
          <a:xfrm>
            <a:off x="6172200" y="2912232"/>
            <a:ext cx="50955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 txBox="1"/>
          <p:nvPr>
            <p:ph type="title"/>
          </p:nvPr>
        </p:nvSpPr>
        <p:spPr>
          <a:xfrm>
            <a:off x="917228" y="609600"/>
            <a:ext cx="39321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" type="body"/>
          </p:nvPr>
        </p:nvSpPr>
        <p:spPr>
          <a:xfrm>
            <a:off x="5078064" y="609600"/>
            <a:ext cx="618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2" type="body"/>
          </p:nvPr>
        </p:nvSpPr>
        <p:spPr>
          <a:xfrm>
            <a:off x="917228" y="2971800"/>
            <a:ext cx="39321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41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 txBox="1"/>
          <p:nvPr>
            <p:ph type="title"/>
          </p:nvPr>
        </p:nvSpPr>
        <p:spPr>
          <a:xfrm>
            <a:off x="917227" y="609600"/>
            <a:ext cx="5929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/>
          <p:nvPr>
            <p:ph idx="2" type="pic"/>
          </p:nvPr>
        </p:nvSpPr>
        <p:spPr>
          <a:xfrm>
            <a:off x="7424804" y="758881"/>
            <a:ext cx="3255300" cy="48831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0" name="Google Shape;80;p42"/>
          <p:cNvSpPr txBox="1"/>
          <p:nvPr>
            <p:ph idx="1" type="body"/>
          </p:nvPr>
        </p:nvSpPr>
        <p:spPr>
          <a:xfrm>
            <a:off x="913794" y="2971800"/>
            <a:ext cx="59349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/>
          <p:nvPr>
            <p:ph type="title"/>
          </p:nvPr>
        </p:nvSpPr>
        <p:spPr>
          <a:xfrm>
            <a:off x="913806" y="4289372"/>
            <a:ext cx="103677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/>
          <p:nvPr>
            <p:ph idx="2" type="pic"/>
          </p:nvPr>
        </p:nvSpPr>
        <p:spPr>
          <a:xfrm>
            <a:off x="913806" y="621321"/>
            <a:ext cx="10367700" cy="33798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7" name="Google Shape;87;p43"/>
          <p:cNvSpPr txBox="1"/>
          <p:nvPr>
            <p:ph idx="1" type="body"/>
          </p:nvPr>
        </p:nvSpPr>
        <p:spPr>
          <a:xfrm>
            <a:off x="913795" y="5108728"/>
            <a:ext cx="10365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43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3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 txBox="1"/>
          <p:nvPr>
            <p:ph type="title"/>
          </p:nvPr>
        </p:nvSpPr>
        <p:spPr>
          <a:xfrm>
            <a:off x="913795" y="609600"/>
            <a:ext cx="103539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4"/>
          <p:cNvSpPr txBox="1"/>
          <p:nvPr>
            <p:ph idx="1" type="body"/>
          </p:nvPr>
        </p:nvSpPr>
        <p:spPr>
          <a:xfrm>
            <a:off x="913795" y="4204820"/>
            <a:ext cx="103539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44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4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5"/>
          <p:cNvSpPr txBox="1"/>
          <p:nvPr>
            <p:ph type="title"/>
          </p:nvPr>
        </p:nvSpPr>
        <p:spPr>
          <a:xfrm>
            <a:off x="1446212" y="609600"/>
            <a:ext cx="93027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5"/>
          <p:cNvSpPr txBox="1"/>
          <p:nvPr>
            <p:ph idx="1" type="body"/>
          </p:nvPr>
        </p:nvSpPr>
        <p:spPr>
          <a:xfrm>
            <a:off x="1720644" y="3610032"/>
            <a:ext cx="8752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45"/>
          <p:cNvSpPr txBox="1"/>
          <p:nvPr>
            <p:ph idx="2" type="body"/>
          </p:nvPr>
        </p:nvSpPr>
        <p:spPr>
          <a:xfrm>
            <a:off x="913794" y="4204821"/>
            <a:ext cx="10353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45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5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5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" name="Google Shape;104;p45"/>
          <p:cNvSpPr txBox="1"/>
          <p:nvPr/>
        </p:nvSpPr>
        <p:spPr>
          <a:xfrm>
            <a:off x="836612" y="735241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5"/>
          <p:cNvSpPr txBox="1"/>
          <p:nvPr/>
        </p:nvSpPr>
        <p:spPr>
          <a:xfrm>
            <a:off x="10657956" y="2972093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/>
          <p:nvPr>
            <p:ph type="ctrTitle"/>
          </p:nvPr>
        </p:nvSpPr>
        <p:spPr>
          <a:xfrm>
            <a:off x="1595269" y="1122363"/>
            <a:ext cx="900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1"/>
          <p:cNvSpPr txBox="1"/>
          <p:nvPr>
            <p:ph idx="1" type="subTitle"/>
          </p:nvPr>
        </p:nvSpPr>
        <p:spPr>
          <a:xfrm>
            <a:off x="1595269" y="3602038"/>
            <a:ext cx="900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31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 txBox="1"/>
          <p:nvPr>
            <p:ph type="title"/>
          </p:nvPr>
        </p:nvSpPr>
        <p:spPr>
          <a:xfrm>
            <a:off x="913806" y="2126942"/>
            <a:ext cx="103554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6"/>
          <p:cNvSpPr txBox="1"/>
          <p:nvPr>
            <p:ph idx="1" type="body"/>
          </p:nvPr>
        </p:nvSpPr>
        <p:spPr>
          <a:xfrm>
            <a:off x="913794" y="4650556"/>
            <a:ext cx="10353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46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6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6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7"/>
          <p:cNvSpPr txBox="1"/>
          <p:nvPr>
            <p:ph type="title"/>
          </p:nvPr>
        </p:nvSpPr>
        <p:spPr>
          <a:xfrm>
            <a:off x="913794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7"/>
          <p:cNvSpPr txBox="1"/>
          <p:nvPr>
            <p:ph idx="1" type="body"/>
          </p:nvPr>
        </p:nvSpPr>
        <p:spPr>
          <a:xfrm>
            <a:off x="913794" y="2088319"/>
            <a:ext cx="3299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47"/>
          <p:cNvSpPr txBox="1"/>
          <p:nvPr>
            <p:ph idx="2" type="body"/>
          </p:nvPr>
        </p:nvSpPr>
        <p:spPr>
          <a:xfrm>
            <a:off x="913794" y="2911624"/>
            <a:ext cx="32991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47"/>
          <p:cNvSpPr txBox="1"/>
          <p:nvPr>
            <p:ph idx="3" type="body"/>
          </p:nvPr>
        </p:nvSpPr>
        <p:spPr>
          <a:xfrm>
            <a:off x="4444878" y="2088320"/>
            <a:ext cx="3298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47"/>
          <p:cNvSpPr txBox="1"/>
          <p:nvPr>
            <p:ph idx="4" type="body"/>
          </p:nvPr>
        </p:nvSpPr>
        <p:spPr>
          <a:xfrm>
            <a:off x="4444878" y="2911624"/>
            <a:ext cx="32997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47"/>
          <p:cNvSpPr txBox="1"/>
          <p:nvPr>
            <p:ph idx="5" type="body"/>
          </p:nvPr>
        </p:nvSpPr>
        <p:spPr>
          <a:xfrm>
            <a:off x="7973298" y="2088320"/>
            <a:ext cx="32913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47"/>
          <p:cNvSpPr txBox="1"/>
          <p:nvPr>
            <p:ph idx="6" type="body"/>
          </p:nvPr>
        </p:nvSpPr>
        <p:spPr>
          <a:xfrm>
            <a:off x="7976346" y="2911624"/>
            <a:ext cx="32913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47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7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7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8"/>
          <p:cNvSpPr txBox="1"/>
          <p:nvPr>
            <p:ph type="title"/>
          </p:nvPr>
        </p:nvSpPr>
        <p:spPr>
          <a:xfrm>
            <a:off x="913795" y="609600"/>
            <a:ext cx="103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8"/>
          <p:cNvSpPr txBox="1"/>
          <p:nvPr>
            <p:ph idx="1" type="body"/>
          </p:nvPr>
        </p:nvSpPr>
        <p:spPr>
          <a:xfrm>
            <a:off x="913795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48"/>
          <p:cNvSpPr/>
          <p:nvPr>
            <p:ph idx="2" type="pic"/>
          </p:nvPr>
        </p:nvSpPr>
        <p:spPr>
          <a:xfrm>
            <a:off x="1092020" y="2298987"/>
            <a:ext cx="29400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7" name="Google Shape;127;p48"/>
          <p:cNvSpPr txBox="1"/>
          <p:nvPr>
            <p:ph idx="3" type="body"/>
          </p:nvPr>
        </p:nvSpPr>
        <p:spPr>
          <a:xfrm>
            <a:off x="913795" y="4772161"/>
            <a:ext cx="32991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48"/>
          <p:cNvSpPr txBox="1"/>
          <p:nvPr>
            <p:ph idx="4" type="body"/>
          </p:nvPr>
        </p:nvSpPr>
        <p:spPr>
          <a:xfrm>
            <a:off x="4442701" y="4195899"/>
            <a:ext cx="329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48"/>
          <p:cNvSpPr/>
          <p:nvPr>
            <p:ph idx="5" type="pic"/>
          </p:nvPr>
        </p:nvSpPr>
        <p:spPr>
          <a:xfrm>
            <a:off x="4568996" y="2298987"/>
            <a:ext cx="29304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30" name="Google Shape;130;p48"/>
          <p:cNvSpPr txBox="1"/>
          <p:nvPr>
            <p:ph idx="6" type="body"/>
          </p:nvPr>
        </p:nvSpPr>
        <p:spPr>
          <a:xfrm>
            <a:off x="4441348" y="4772160"/>
            <a:ext cx="3300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1" name="Google Shape;131;p48"/>
          <p:cNvSpPr txBox="1"/>
          <p:nvPr>
            <p:ph idx="7" type="body"/>
          </p:nvPr>
        </p:nvSpPr>
        <p:spPr>
          <a:xfrm>
            <a:off x="7973423" y="4195899"/>
            <a:ext cx="3289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48"/>
          <p:cNvSpPr/>
          <p:nvPr>
            <p:ph idx="8" type="pic"/>
          </p:nvPr>
        </p:nvSpPr>
        <p:spPr>
          <a:xfrm>
            <a:off x="8152803" y="2298987"/>
            <a:ext cx="293220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33" name="Google Shape;133;p48"/>
          <p:cNvSpPr txBox="1"/>
          <p:nvPr>
            <p:ph idx="9" type="body"/>
          </p:nvPr>
        </p:nvSpPr>
        <p:spPr>
          <a:xfrm>
            <a:off x="7973298" y="4772161"/>
            <a:ext cx="32943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48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8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9"/>
          <p:cNvSpPr txBox="1"/>
          <p:nvPr>
            <p:ph idx="1" type="body"/>
          </p:nvPr>
        </p:nvSpPr>
        <p:spPr>
          <a:xfrm rot="5400000">
            <a:off x="4243057" y="-1233336"/>
            <a:ext cx="3695100" cy="10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9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9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0"/>
          <p:cNvSpPr txBox="1"/>
          <p:nvPr>
            <p:ph type="title"/>
          </p:nvPr>
        </p:nvSpPr>
        <p:spPr>
          <a:xfrm rot="5400000">
            <a:off x="7405357" y="1928999"/>
            <a:ext cx="51816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0"/>
          <p:cNvSpPr txBox="1"/>
          <p:nvPr>
            <p:ph idx="1" type="body"/>
          </p:nvPr>
        </p:nvSpPr>
        <p:spPr>
          <a:xfrm rot="5400000">
            <a:off x="2152349" y="-628951"/>
            <a:ext cx="5181600" cy="7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0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0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0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7999b5a59_0_3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87999b5a59_0_3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87999b5a59_0_1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287999b5a59_0_1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" name="Google Shape;30;g287999b5a59_0_1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346" y="6457950"/>
            <a:ext cx="143550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87999b5a59_0_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287999b5a59_0_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" name="Google Shape;34;g287999b5a59_0_1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346" y="6457950"/>
            <a:ext cx="143550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892322eeb9_0_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2892322eeb9_0_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" name="Google Shape;38;g2892322eeb9_0_9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346" y="6457950"/>
            <a:ext cx="143550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7678736" y="588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913794" y="5883275"/>
            <a:ext cx="667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10514011" y="5883275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ckwell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968656" y="2269525"/>
            <a:ext cx="61800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3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zh-TW" sz="4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Steam 市場洞察：銷售策略分析</a:t>
            </a:r>
            <a:endParaRPr b="0" i="0" sz="4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151930" y="4456410"/>
            <a:ext cx="1503065" cy="359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77eb3b42f_0_10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目標結果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3" name="Google Shape;263;g2877eb3b42f_0_105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64" name="Google Shape;264;g2877eb3b42f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575" y="1614276"/>
            <a:ext cx="10393902" cy="4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>
            <p:ph type="ctrTitle"/>
          </p:nvPr>
        </p:nvSpPr>
        <p:spPr>
          <a:xfrm>
            <a:off x="1524000" y="16888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玩家留存率預測 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(STEAM服務型遊戲)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77eb3b42f_0_7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料收集進度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API、爬蟲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g2877eb3b42f_0_76"/>
          <p:cNvSpPr txBox="1"/>
          <p:nvPr>
            <p:ph idx="1" type="body"/>
          </p:nvPr>
        </p:nvSpPr>
        <p:spPr>
          <a:xfrm>
            <a:off x="838200" y="1825625"/>
            <a:ext cx="4238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Gamalytic API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(api測試中)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遊戲基本資料 (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如類型、發行日期等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Steam chart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(</a:t>
            </a:r>
            <a:r>
              <a:rPr lang="zh-TW"/>
              <a:t>爬蟲程式開發中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歷史在線人數 (歷史每月平均、峰值)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IsThereAnyDeal (Pending…):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歷史折扣資訊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" name="Google Shape;171;g2877eb3b42f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725" y="213150"/>
            <a:ext cx="2989475" cy="62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77eb3b42f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1925" y="967100"/>
            <a:ext cx="3095725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77eb3b42f_0_8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資料收集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" name="Google Shape;178;g2877eb3b42f_0_85"/>
          <p:cNvSpPr txBox="1"/>
          <p:nvPr>
            <p:ph idx="1" type="body"/>
          </p:nvPr>
        </p:nvSpPr>
        <p:spPr>
          <a:xfrm>
            <a:off x="838200" y="1825625"/>
            <a:ext cx="4192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社群活躍度: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GameFAQs (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再討論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): 發文頻率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Twitch 活躍度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(爬蟲程式已完成)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(每月觀看時數、觀看人數、人數峰值)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官方活躍度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Steam社群官方貼文頻率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(API測試中)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Youtube官方內容發布頻率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(pending..)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9" name="Google Shape;179;g2877eb3b42f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100" y="234475"/>
            <a:ext cx="5753699" cy="311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877eb3b42f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0325" y="2030281"/>
            <a:ext cx="5753701" cy="257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877eb3b42f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1494" y="3594588"/>
            <a:ext cx="5882299" cy="319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1203f4629_0_6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None/>
            </a:pP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存儲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格式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" name="Google Shape;187;g301203f4629_0_6"/>
          <p:cNvSpPr txBox="1"/>
          <p:nvPr>
            <p:ph idx="1" type="body"/>
          </p:nvPr>
        </p:nvSpPr>
        <p:spPr>
          <a:xfrm>
            <a:off x="838200" y="1825625"/>
            <a:ext cx="698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關聯式資料表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基本遊戲資訊(來自gamalytic api)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官方活躍度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非關聯式資料表 (Json)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歷史在線人數 (月)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歷史折扣資訊 (月)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twitch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歷史觀看人數 (月)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-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歷史直播頻道數 (月)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3" name="Google Shape;193;p2"/>
          <p:cNvSpPr txBox="1"/>
          <p:nvPr>
            <p:ph idx="1" type="body"/>
          </p:nvPr>
        </p:nvSpPr>
        <p:spPr>
          <a:xfrm>
            <a:off x="913795" y="2096064"/>
            <a:ext cx="10353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9805"/>
            <a:ext cx="12192000" cy="472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1203f4629_0_14"/>
          <p:cNvSpPr txBox="1"/>
          <p:nvPr>
            <p:ph type="title"/>
          </p:nvPr>
        </p:nvSpPr>
        <p:spPr>
          <a:xfrm>
            <a:off x="913795" y="609600"/>
            <a:ext cx="103539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Data pipeline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0" name="Google Shape;200;g301203f462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75" y="1672875"/>
            <a:ext cx="7942779" cy="46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652875" y="667450"/>
            <a:ext cx="6238800" cy="5408400"/>
          </a:xfrm>
          <a:prstGeom prst="roundRect">
            <a:avLst>
              <a:gd fmla="val 1709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26"/>
          <p:cNvGrpSpPr/>
          <p:nvPr/>
        </p:nvGrpSpPr>
        <p:grpSpPr>
          <a:xfrm>
            <a:off x="659237" y="667450"/>
            <a:ext cx="6225900" cy="565200"/>
            <a:chOff x="749862" y="605825"/>
            <a:chExt cx="6225900" cy="565200"/>
          </a:xfrm>
        </p:grpSpPr>
        <p:sp>
          <p:nvSpPr>
            <p:cNvPr id="208" name="Google Shape;208;p26"/>
            <p:cNvSpPr/>
            <p:nvPr/>
          </p:nvSpPr>
          <p:spPr>
            <a:xfrm>
              <a:off x="749862" y="605825"/>
              <a:ext cx="6225900" cy="565200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916909" y="715444"/>
              <a:ext cx="27153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4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2"/>
                <a:buFont typeface="Arial"/>
                <a:buNone/>
              </a:pPr>
              <a:r>
                <a:rPr b="0" i="0" lang="zh-TW" sz="1542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資料爬蟲</a:t>
              </a:r>
              <a:endParaRPr b="0" i="0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033072" y="715444"/>
              <a:ext cx="27153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940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42"/>
                <a:buFont typeface="Arial"/>
                <a:buNone/>
              </a:pPr>
              <a:r>
                <a:rPr b="0" i="0" lang="zh-TW" sz="1542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bs4、selenium</a:t>
              </a:r>
              <a:endParaRPr b="0" i="0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11" name="Google Shape;211;p26"/>
          <p:cNvSpPr/>
          <p:nvPr/>
        </p:nvSpPr>
        <p:spPr>
          <a:xfrm>
            <a:off x="659237" y="1797875"/>
            <a:ext cx="6225900" cy="5652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856484" y="1922594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lang="zh-TW" sz="1542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 warehouse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3972647" y="1922594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MySQL、MongoDB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659237" y="2363026"/>
            <a:ext cx="6225900" cy="8808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856484" y="2487744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數據清洗、分析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3972647" y="2487744"/>
            <a:ext cx="2715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pandas、Spark DataFrame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659237" y="3243889"/>
            <a:ext cx="6225900" cy="5652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856484" y="33686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模型建置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3972647" y="33686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SparkML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659237" y="3809039"/>
            <a:ext cx="6225900" cy="5652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856484" y="393375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Hadoop叢集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972647" y="393375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k8s、hadoop、Spark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659237" y="4374189"/>
            <a:ext cx="6225900" cy="5652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856484" y="44989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lang="zh-TW" sz="1542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3972647" y="44989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flask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659237" y="4939339"/>
            <a:ext cx="6225900" cy="5652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856484" y="506405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資料呈現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972647" y="506405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seaborn 、tableau …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659237" y="5504489"/>
            <a:ext cx="6225900" cy="5652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856484" y="56292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網頁/視覺化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972647" y="5629207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b="0" i="0" lang="zh-TW" sz="1542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HTML/CSS/Vue.js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659337" y="1357300"/>
            <a:ext cx="6225900" cy="565200"/>
          </a:xfrm>
          <a:prstGeom prst="rect">
            <a:avLst/>
          </a:prstGeom>
          <a:solidFill>
            <a:srgbClr val="000000">
              <a:alpha val="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659337" y="1232575"/>
            <a:ext cx="6225900" cy="565200"/>
          </a:xfrm>
          <a:prstGeom prst="rect">
            <a:avLst/>
          </a:prstGeom>
          <a:solidFill>
            <a:srgbClr val="000000">
              <a:alpha val="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856584" y="1357294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lang="zh-TW" sz="1542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 lake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972747" y="1357294"/>
            <a:ext cx="271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2"/>
              <a:buFont typeface="Arial"/>
              <a:buNone/>
            </a:pPr>
            <a:r>
              <a:rPr lang="zh-TW" sz="1542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Apache Iceborn</a:t>
            </a:r>
            <a:endParaRPr b="0" i="0" sz="1542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5243513" y="528638"/>
            <a:ext cx="6276975" cy="1199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Arial"/>
              <a:buNone/>
            </a:pPr>
            <a:r>
              <a:rPr b="1" i="0" lang="zh-TW" sz="3750" u="none" cap="none" strike="noStrike">
                <a:solidFill>
                  <a:srgbClr val="F7F7F8"/>
                </a:solidFill>
                <a:latin typeface="Inter"/>
                <a:ea typeface="Inter"/>
                <a:cs typeface="Inter"/>
                <a:sym typeface="Inter"/>
              </a:rPr>
              <a:t>研究目的 (Research Objectives)</a:t>
            </a:r>
            <a:endParaRPr b="0" i="0" sz="375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5518547" y="2015530"/>
            <a:ext cx="25400" cy="4313733"/>
          </a:xfrm>
          <a:prstGeom prst="roundRect">
            <a:avLst>
              <a:gd fmla="val 31728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5721698" y="2434432"/>
            <a:ext cx="671513" cy="25400"/>
          </a:xfrm>
          <a:prstGeom prst="roundRect">
            <a:avLst>
              <a:gd fmla="val 31728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5315397" y="2231331"/>
            <a:ext cx="431701" cy="431701"/>
          </a:xfrm>
          <a:prstGeom prst="roundRect">
            <a:avLst>
              <a:gd fmla="val 18668" name="adj"/>
            </a:avLst>
          </a:prstGeom>
          <a:solidFill>
            <a:srgbClr val="4C5052"/>
          </a:solidFill>
          <a:ln cap="flat" cmpd="sng" w="952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469186" y="2303264"/>
            <a:ext cx="124123" cy="287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zh-TW" sz="22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25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586538" y="2207319"/>
            <a:ext cx="2398514" cy="29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1" i="0" lang="zh-TW" sz="1875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因素分析</a:t>
            </a:r>
            <a:endParaRPr b="0" i="0" sz="1875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6586538" y="2622154"/>
            <a:ext cx="4933950" cy="613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分析各種影響玩家持續參與的因素，了解它們之間的相互影響。</a:t>
            </a:r>
            <a:endParaRPr b="0" i="0" sz="15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5721698" y="4038600"/>
            <a:ext cx="671513" cy="25400"/>
          </a:xfrm>
          <a:prstGeom prst="roundRect">
            <a:avLst>
              <a:gd fmla="val 31728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5315397" y="3835500"/>
            <a:ext cx="431701" cy="431701"/>
          </a:xfrm>
          <a:prstGeom prst="roundRect">
            <a:avLst>
              <a:gd fmla="val 18668" name="adj"/>
            </a:avLst>
          </a:prstGeom>
          <a:solidFill>
            <a:srgbClr val="4C5052"/>
          </a:solidFill>
          <a:ln cap="flat" cmpd="sng" w="952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5440611" y="3907433"/>
            <a:ext cx="181273" cy="287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zh-TW" sz="22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25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6586538" y="3811488"/>
            <a:ext cx="2398514" cy="29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1" i="0" lang="zh-TW" sz="1875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策略制定</a:t>
            </a:r>
            <a:endParaRPr b="0" i="0" sz="1875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6586538" y="4226322"/>
            <a:ext cx="4933950" cy="30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找出能夠提升玩家留存率的關鍵策略。</a:t>
            </a:r>
            <a:endParaRPr b="0" i="0" sz="15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5721698" y="5335786"/>
            <a:ext cx="671513" cy="25400"/>
          </a:xfrm>
          <a:prstGeom prst="roundRect">
            <a:avLst>
              <a:gd fmla="val 317286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5315397" y="5132685"/>
            <a:ext cx="431701" cy="431701"/>
          </a:xfrm>
          <a:prstGeom prst="roundRect">
            <a:avLst>
              <a:gd fmla="val 18668" name="adj"/>
            </a:avLst>
          </a:prstGeom>
          <a:solidFill>
            <a:srgbClr val="4C5052"/>
          </a:solidFill>
          <a:ln cap="flat" cmpd="sng" w="9525">
            <a:solidFill>
              <a:srgbClr val="6569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5438329" y="5204619"/>
            <a:ext cx="185738" cy="287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zh-TW" sz="22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25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6586538" y="5108674"/>
            <a:ext cx="2398514" cy="29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Arial"/>
              <a:buNone/>
            </a:pPr>
            <a:r>
              <a:rPr b="1" i="0" lang="zh-TW" sz="1875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實際應用</a:t>
            </a:r>
            <a:endParaRPr b="0" i="0" sz="1875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6586538" y="5523508"/>
            <a:ext cx="4933950" cy="613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zh-TW" sz="15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為遊戲開發者和運營者提供實質性的參考建議，幫助他們優化遊戲設計與運營策略。</a:t>
            </a:r>
            <a:endParaRPr b="0" i="0" sz="15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2024-09-03T04:57:19Z</dcterms:created>
  <dc:creator>student</dc:creator>
</cp:coreProperties>
</file>